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70" r:id="rId2"/>
    <p:sldId id="256" r:id="rId3"/>
    <p:sldId id="271" r:id="rId4"/>
    <p:sldId id="272" r:id="rId5"/>
    <p:sldId id="273" r:id="rId6"/>
    <p:sldId id="257" r:id="rId7"/>
    <p:sldId id="274" r:id="rId8"/>
    <p:sldId id="258" r:id="rId9"/>
    <p:sldId id="275" r:id="rId10"/>
    <p:sldId id="259" r:id="rId11"/>
    <p:sldId id="26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2"/>
    <p:restoredTop sz="96405"/>
  </p:normalViewPr>
  <p:slideViewPr>
    <p:cSldViewPr snapToGrid="0" snapToObjects="1" showGuides="1">
      <p:cViewPr varScale="1">
        <p:scale>
          <a:sx n="131" d="100"/>
          <a:sy n="131" d="100"/>
        </p:scale>
        <p:origin x="696"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bler, Michael" userId="23736f38-8fde-4d4c-a7fc-b2d88c867b58" providerId="ADAL" clId="{D1F2C4C4-A004-694D-8C79-EA6DA87E0A4E}"/>
    <pc:docChg chg="delSld">
      <pc:chgData name="Tobler, Michael" userId="23736f38-8fde-4d4c-a7fc-b2d88c867b58" providerId="ADAL" clId="{D1F2C4C4-A004-694D-8C79-EA6DA87E0A4E}" dt="2023-10-18T15:56:20.376" v="2" actId="2696"/>
      <pc:docMkLst>
        <pc:docMk/>
      </pc:docMkLst>
      <pc:sldChg chg="del">
        <pc:chgData name="Tobler, Michael" userId="23736f38-8fde-4d4c-a7fc-b2d88c867b58" providerId="ADAL" clId="{D1F2C4C4-A004-694D-8C79-EA6DA87E0A4E}" dt="2023-10-18T15:55:49.128" v="1" actId="2696"/>
        <pc:sldMkLst>
          <pc:docMk/>
          <pc:sldMk cId="1552177764" sldId="264"/>
        </pc:sldMkLst>
      </pc:sldChg>
      <pc:sldChg chg="del">
        <pc:chgData name="Tobler, Michael" userId="23736f38-8fde-4d4c-a7fc-b2d88c867b58" providerId="ADAL" clId="{D1F2C4C4-A004-694D-8C79-EA6DA87E0A4E}" dt="2023-10-18T15:56:20.376" v="2" actId="2696"/>
        <pc:sldMkLst>
          <pc:docMk/>
          <pc:sldMk cId="832719838" sldId="266"/>
        </pc:sldMkLst>
      </pc:sldChg>
      <pc:sldChg chg="del">
        <pc:chgData name="Tobler, Michael" userId="23736f38-8fde-4d4c-a7fc-b2d88c867b58" providerId="ADAL" clId="{D1F2C4C4-A004-694D-8C79-EA6DA87E0A4E}" dt="2023-10-18T15:56:20.376" v="2" actId="2696"/>
        <pc:sldMkLst>
          <pc:docMk/>
          <pc:sldMk cId="1947451948" sldId="267"/>
        </pc:sldMkLst>
      </pc:sldChg>
      <pc:sldChg chg="del">
        <pc:chgData name="Tobler, Michael" userId="23736f38-8fde-4d4c-a7fc-b2d88c867b58" providerId="ADAL" clId="{D1F2C4C4-A004-694D-8C79-EA6DA87E0A4E}" dt="2023-10-18T15:56:20.376" v="2" actId="2696"/>
        <pc:sldMkLst>
          <pc:docMk/>
          <pc:sldMk cId="214900356" sldId="279"/>
        </pc:sldMkLst>
      </pc:sldChg>
      <pc:sldChg chg="del">
        <pc:chgData name="Tobler, Michael" userId="23736f38-8fde-4d4c-a7fc-b2d88c867b58" providerId="ADAL" clId="{D1F2C4C4-A004-694D-8C79-EA6DA87E0A4E}" dt="2023-10-18T15:56:20.376" v="2" actId="2696"/>
        <pc:sldMkLst>
          <pc:docMk/>
          <pc:sldMk cId="1380373868" sldId="292"/>
        </pc:sldMkLst>
      </pc:sldChg>
      <pc:sldChg chg="del">
        <pc:chgData name="Tobler, Michael" userId="23736f38-8fde-4d4c-a7fc-b2d88c867b58" providerId="ADAL" clId="{D1F2C4C4-A004-694D-8C79-EA6DA87E0A4E}" dt="2023-10-18T15:56:20.376" v="2" actId="2696"/>
        <pc:sldMkLst>
          <pc:docMk/>
          <pc:sldMk cId="1393225662" sldId="315"/>
        </pc:sldMkLst>
      </pc:sldChg>
      <pc:sldChg chg="del">
        <pc:chgData name="Tobler, Michael" userId="23736f38-8fde-4d4c-a7fc-b2d88c867b58" providerId="ADAL" clId="{D1F2C4C4-A004-694D-8C79-EA6DA87E0A4E}" dt="2023-10-18T15:55:42.359" v="0" actId="2696"/>
        <pc:sldMkLst>
          <pc:docMk/>
          <pc:sldMk cId="313413581" sldId="322"/>
        </pc:sldMkLst>
      </pc:sldChg>
      <pc:sldChg chg="del">
        <pc:chgData name="Tobler, Michael" userId="23736f38-8fde-4d4c-a7fc-b2d88c867b58" providerId="ADAL" clId="{D1F2C4C4-A004-694D-8C79-EA6DA87E0A4E}" dt="2023-10-18T15:56:20.376" v="2" actId="2696"/>
        <pc:sldMkLst>
          <pc:docMk/>
          <pc:sldMk cId="2199728755" sldId="323"/>
        </pc:sldMkLst>
      </pc:sldChg>
      <pc:sldChg chg="del">
        <pc:chgData name="Tobler, Michael" userId="23736f38-8fde-4d4c-a7fc-b2d88c867b58" providerId="ADAL" clId="{D1F2C4C4-A004-694D-8C79-EA6DA87E0A4E}" dt="2023-10-18T15:56:20.376" v="2" actId="2696"/>
        <pc:sldMkLst>
          <pc:docMk/>
          <pc:sldMk cId="1272038231" sldId="324"/>
        </pc:sldMkLst>
      </pc:sldChg>
      <pc:sldChg chg="del">
        <pc:chgData name="Tobler, Michael" userId="23736f38-8fde-4d4c-a7fc-b2d88c867b58" providerId="ADAL" clId="{D1F2C4C4-A004-694D-8C79-EA6DA87E0A4E}" dt="2023-10-18T15:56:20.376" v="2" actId="2696"/>
        <pc:sldMkLst>
          <pc:docMk/>
          <pc:sldMk cId="1155106238" sldId="339"/>
        </pc:sldMkLst>
      </pc:sldChg>
      <pc:sldChg chg="del">
        <pc:chgData name="Tobler, Michael" userId="23736f38-8fde-4d4c-a7fc-b2d88c867b58" providerId="ADAL" clId="{D1F2C4C4-A004-694D-8C79-EA6DA87E0A4E}" dt="2023-10-18T15:56:20.376" v="2" actId="2696"/>
        <pc:sldMkLst>
          <pc:docMk/>
          <pc:sldMk cId="667307267" sldId="344"/>
        </pc:sldMkLst>
      </pc:sldChg>
      <pc:sldChg chg="del">
        <pc:chgData name="Tobler, Michael" userId="23736f38-8fde-4d4c-a7fc-b2d88c867b58" providerId="ADAL" clId="{D1F2C4C4-A004-694D-8C79-EA6DA87E0A4E}" dt="2023-10-18T15:56:20.376" v="2" actId="2696"/>
        <pc:sldMkLst>
          <pc:docMk/>
          <pc:sldMk cId="2393014063" sldId="34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400E51-9C98-6245-913B-27C54D446E6F}"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30DB4B-885F-9245-A2F7-DA4D48C7D43E}" type="slidenum">
              <a:rPr lang="en-US" smtClean="0"/>
              <a:t>‹#›</a:t>
            </a:fld>
            <a:endParaRPr lang="en-US"/>
          </a:p>
        </p:txBody>
      </p:sp>
    </p:spTree>
    <p:extLst>
      <p:ext uri="{BB962C8B-B14F-4D97-AF65-F5344CB8AC3E}">
        <p14:creationId xmlns:p14="http://schemas.microsoft.com/office/powerpoint/2010/main" val="3153234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694E4-9072-834A-A6A8-D1E0498B4F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D736062-BB59-8340-915D-D2CA129A7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5B609-2EF0-8149-B528-539028A9BCF6}"/>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5" name="Footer Placeholder 4">
            <a:extLst>
              <a:ext uri="{FF2B5EF4-FFF2-40B4-BE49-F238E27FC236}">
                <a16:creationId xmlns:a16="http://schemas.microsoft.com/office/drawing/2014/main" id="{5FA78599-9FAD-BD4A-B4B3-95859FFF8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FD0AED-DA8E-EE48-BB22-80CCDDC2B9CB}"/>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388996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059B-EDA8-0C43-BBB2-3A8455212B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54E231-A93F-1944-BA29-490FAE18AA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AF52B8-CB96-2D4A-86A9-49FD85C9042D}"/>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5" name="Footer Placeholder 4">
            <a:extLst>
              <a:ext uri="{FF2B5EF4-FFF2-40B4-BE49-F238E27FC236}">
                <a16:creationId xmlns:a16="http://schemas.microsoft.com/office/drawing/2014/main" id="{944AE24E-F6AA-3045-A2CB-8CCABBCD9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05E8A8-A034-F94C-9D0A-367CC86B5A32}"/>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4109845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41BB04-2767-D949-9738-E2B11C9622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3402D2-E387-0242-BDB1-492643155A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C5033-E561-EA4D-9D57-D55ECBE94D47}"/>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5" name="Footer Placeholder 4">
            <a:extLst>
              <a:ext uri="{FF2B5EF4-FFF2-40B4-BE49-F238E27FC236}">
                <a16:creationId xmlns:a16="http://schemas.microsoft.com/office/drawing/2014/main" id="{712EBC43-6166-FF46-B163-F93CB52968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7D3E0-8E34-F04D-AB26-07226D73295A}"/>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35324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0A734-A5BF-334D-B2A9-76D137A7A6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CD32BA-7B77-7740-9731-C7C095B411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C80439-FEA0-1F42-AC31-3C542D597257}"/>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5" name="Footer Placeholder 4">
            <a:extLst>
              <a:ext uri="{FF2B5EF4-FFF2-40B4-BE49-F238E27FC236}">
                <a16:creationId xmlns:a16="http://schemas.microsoft.com/office/drawing/2014/main" id="{2D101B6D-1A9E-D84B-82F7-6CC8196FAF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630B4F-76E1-F948-83F5-054F7B3FC8F2}"/>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696398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79208-E500-FC42-91A8-6F83CFE800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8D140EA-0A6C-5240-9557-A987A3179E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77EDC2-FE93-274D-B3D0-AB74EBAC67AD}"/>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5" name="Footer Placeholder 4">
            <a:extLst>
              <a:ext uri="{FF2B5EF4-FFF2-40B4-BE49-F238E27FC236}">
                <a16:creationId xmlns:a16="http://schemas.microsoft.com/office/drawing/2014/main" id="{977F64BF-E1BE-7940-9795-A7D86170B2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2E07A-3EE0-EC49-B7ED-ED6A269E0E9D}"/>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2709070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457E-B448-0340-9179-885676748B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8762E2-06A0-2A47-BDCC-95856E40092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3339E9-20A0-7C4D-B53C-63EE6077BF6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16AD84-6ECE-3846-B949-B282906181D5}"/>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6" name="Footer Placeholder 5">
            <a:extLst>
              <a:ext uri="{FF2B5EF4-FFF2-40B4-BE49-F238E27FC236}">
                <a16:creationId xmlns:a16="http://schemas.microsoft.com/office/drawing/2014/main" id="{B30398B1-9C56-514B-BF53-E8352A8CC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FF824-0F77-514C-A282-FC74228C6653}"/>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234127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26E23-1E07-544C-9783-EBD449777B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FB9822-9FCC-684C-A536-53A1FD7BD4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86A272-2257-974E-A0F2-61DBC0620D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818108-7724-254E-91B1-70A39F71E6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0A1CAD-E260-C447-91CA-39185EC080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79E6B4-7C95-9941-B818-78E1C423064E}"/>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8" name="Footer Placeholder 7">
            <a:extLst>
              <a:ext uri="{FF2B5EF4-FFF2-40B4-BE49-F238E27FC236}">
                <a16:creationId xmlns:a16="http://schemas.microsoft.com/office/drawing/2014/main" id="{8210CDBB-59FB-0844-9FCE-BBF5B06F67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96A9FB-863A-0B44-9AB7-064F44CE72DA}"/>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3248945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4DA5-C6B3-574D-A852-7DFA8FCF72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36F6B7-C26D-8C42-8234-8D28B98975CE}"/>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4" name="Footer Placeholder 3">
            <a:extLst>
              <a:ext uri="{FF2B5EF4-FFF2-40B4-BE49-F238E27FC236}">
                <a16:creationId xmlns:a16="http://schemas.microsoft.com/office/drawing/2014/main" id="{16823ED4-BA64-864B-8539-E5D541D50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66E692-5DED-B341-91A5-3DA9665AE18B}"/>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1531038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CFCF68-2D66-AC4C-8EB6-F3D2E5A4BD98}"/>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3" name="Footer Placeholder 2">
            <a:extLst>
              <a:ext uri="{FF2B5EF4-FFF2-40B4-BE49-F238E27FC236}">
                <a16:creationId xmlns:a16="http://schemas.microsoft.com/office/drawing/2014/main" id="{9D964507-8D37-374C-8217-B6C3C442FD3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6240EA-2D24-5342-852B-730D1F08AFC6}"/>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2989727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BB935-6013-9342-9745-ADC5D30BC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C7F66-1A1E-E344-8ACB-447645E7B1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7F7473-BD0E-BF41-9D30-BAFAC660F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CCFE37-FA11-574B-ACAB-87055805893C}"/>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6" name="Footer Placeholder 5">
            <a:extLst>
              <a:ext uri="{FF2B5EF4-FFF2-40B4-BE49-F238E27FC236}">
                <a16:creationId xmlns:a16="http://schemas.microsoft.com/office/drawing/2014/main" id="{B06D043A-28EF-E04E-9865-9987D40BA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9FE1B8-EAB6-6344-A9C4-CD2FAEBE8838}"/>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2471908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C210B-E98D-A84A-B205-81F39A4CAA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87514C-2C3F-2A44-808B-1CD152C317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80BFC2-420B-8645-8184-455885120E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5AD874-6802-5D4D-AFA0-3225947A13E1}"/>
              </a:ext>
            </a:extLst>
          </p:cNvPr>
          <p:cNvSpPr>
            <a:spLocks noGrp="1"/>
          </p:cNvSpPr>
          <p:nvPr>
            <p:ph type="dt" sz="half" idx="10"/>
          </p:nvPr>
        </p:nvSpPr>
        <p:spPr/>
        <p:txBody>
          <a:bodyPr/>
          <a:lstStyle/>
          <a:p>
            <a:fld id="{1DBB583F-ACCB-A64D-B6AC-5AFFE808B4AE}" type="datetimeFigureOut">
              <a:rPr lang="en-US" smtClean="0"/>
              <a:t>10/18/23</a:t>
            </a:fld>
            <a:endParaRPr lang="en-US"/>
          </a:p>
        </p:txBody>
      </p:sp>
      <p:sp>
        <p:nvSpPr>
          <p:cNvPr id="6" name="Footer Placeholder 5">
            <a:extLst>
              <a:ext uri="{FF2B5EF4-FFF2-40B4-BE49-F238E27FC236}">
                <a16:creationId xmlns:a16="http://schemas.microsoft.com/office/drawing/2014/main" id="{DBFE3E58-8566-3D4F-8741-6A43CE97C2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08644-F515-774E-A9C7-A84A57C117EF}"/>
              </a:ext>
            </a:extLst>
          </p:cNvPr>
          <p:cNvSpPr>
            <a:spLocks noGrp="1"/>
          </p:cNvSpPr>
          <p:nvPr>
            <p:ph type="sldNum" sz="quarter" idx="12"/>
          </p:nvPr>
        </p:nvSpPr>
        <p:spPr/>
        <p:txBody>
          <a:bodyPr/>
          <a:lstStyle/>
          <a:p>
            <a:fld id="{72417A75-5F7E-5A4A-BCE9-736DC642A7B5}" type="slidenum">
              <a:rPr lang="en-US" smtClean="0"/>
              <a:t>‹#›</a:t>
            </a:fld>
            <a:endParaRPr lang="en-US"/>
          </a:p>
        </p:txBody>
      </p:sp>
    </p:spTree>
    <p:extLst>
      <p:ext uri="{BB962C8B-B14F-4D97-AF65-F5344CB8AC3E}">
        <p14:creationId xmlns:p14="http://schemas.microsoft.com/office/powerpoint/2010/main" val="3039332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C492FF-5D56-254A-BBF3-11DFD4FC78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1576AC-2ADC-1A4D-AD69-4F5D6776E0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A436DB-6B92-7C4E-AE9A-88606DEFE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B583F-ACCB-A64D-B6AC-5AFFE808B4AE}" type="datetimeFigureOut">
              <a:rPr lang="en-US" smtClean="0"/>
              <a:t>10/18/23</a:t>
            </a:fld>
            <a:endParaRPr lang="en-US"/>
          </a:p>
        </p:txBody>
      </p:sp>
      <p:sp>
        <p:nvSpPr>
          <p:cNvPr id="5" name="Footer Placeholder 4">
            <a:extLst>
              <a:ext uri="{FF2B5EF4-FFF2-40B4-BE49-F238E27FC236}">
                <a16:creationId xmlns:a16="http://schemas.microsoft.com/office/drawing/2014/main" id="{D733341E-1C24-5C4C-9F96-DD2AA8EDAA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481203-3C4D-234C-8222-166B6B86F3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417A75-5F7E-5A4A-BCE9-736DC642A7B5}" type="slidenum">
              <a:rPr lang="en-US" smtClean="0"/>
              <a:t>‹#›</a:t>
            </a:fld>
            <a:endParaRPr lang="en-US"/>
          </a:p>
        </p:txBody>
      </p:sp>
    </p:spTree>
    <p:extLst>
      <p:ext uri="{BB962C8B-B14F-4D97-AF65-F5344CB8AC3E}">
        <p14:creationId xmlns:p14="http://schemas.microsoft.com/office/powerpoint/2010/main" val="36600997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tiff"/><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1EB584-27C6-564C-AD2F-A2F3E40C267C}"/>
              </a:ext>
            </a:extLst>
          </p:cNvPr>
          <p:cNvSpPr txBox="1"/>
          <p:nvPr/>
        </p:nvSpPr>
        <p:spPr>
          <a:xfrm>
            <a:off x="0" y="0"/>
            <a:ext cx="4467890" cy="584775"/>
          </a:xfrm>
          <a:prstGeom prst="rect">
            <a:avLst/>
          </a:prstGeom>
          <a:noFill/>
        </p:spPr>
        <p:txBody>
          <a:bodyPr wrap="none" rtlCol="0">
            <a:spAutoFit/>
          </a:bodyPr>
          <a:lstStyle/>
          <a:p>
            <a:r>
              <a:rPr lang="en-US" sz="3200" b="1">
                <a:latin typeface="Open Sans ExtraBold" panose="020B0606030504020204" pitchFamily="34" charset="0"/>
                <a:ea typeface="Open Sans ExtraBold" panose="020B0606030504020204" pitchFamily="34" charset="0"/>
                <a:cs typeface="Open Sans ExtraBold" panose="020B0606030504020204" pitchFamily="34" charset="0"/>
              </a:rPr>
              <a:t>Discussion questions</a:t>
            </a:r>
          </a:p>
        </p:txBody>
      </p:sp>
      <p:pic>
        <p:nvPicPr>
          <p:cNvPr id="9" name="Picture 8">
            <a:extLst>
              <a:ext uri="{FF2B5EF4-FFF2-40B4-BE49-F238E27FC236}">
                <a16:creationId xmlns:a16="http://schemas.microsoft.com/office/drawing/2014/main" id="{9B28E31F-C09E-0040-894E-5C358A977861}"/>
              </a:ext>
            </a:extLst>
          </p:cNvPr>
          <p:cNvPicPr>
            <a:picLocks noChangeAspect="1"/>
          </p:cNvPicPr>
          <p:nvPr/>
        </p:nvPicPr>
        <p:blipFill>
          <a:blip r:embed="rId2"/>
          <a:stretch>
            <a:fillRect/>
          </a:stretch>
        </p:blipFill>
        <p:spPr>
          <a:xfrm>
            <a:off x="8401049" y="2350249"/>
            <a:ext cx="3643443" cy="4347113"/>
          </a:xfrm>
          <a:prstGeom prst="rect">
            <a:avLst/>
          </a:prstGeom>
        </p:spPr>
      </p:pic>
      <p:sp>
        <p:nvSpPr>
          <p:cNvPr id="2" name="Rectangle 1">
            <a:extLst>
              <a:ext uri="{FF2B5EF4-FFF2-40B4-BE49-F238E27FC236}">
                <a16:creationId xmlns:a16="http://schemas.microsoft.com/office/drawing/2014/main" id="{ADC062F8-61A1-7648-A183-249F3CD340FB}"/>
              </a:ext>
            </a:extLst>
          </p:cNvPr>
          <p:cNvSpPr/>
          <p:nvPr/>
        </p:nvSpPr>
        <p:spPr>
          <a:xfrm>
            <a:off x="468283" y="864996"/>
            <a:ext cx="7769630" cy="5216813"/>
          </a:xfrm>
          <a:prstGeom prst="rect">
            <a:avLst/>
          </a:prstGeom>
          <a:noFill/>
        </p:spPr>
        <p:txBody>
          <a:bodyPr wrap="square" rtlCol="0">
            <a:spAutoFit/>
          </a:bodyPr>
          <a:lstStyle/>
          <a:p>
            <a:pPr>
              <a:spcAft>
                <a:spcPts val="1200"/>
              </a:spcAft>
            </a:pPr>
            <a:r>
              <a:rPr lang="en-US" sz="1400" b="1" dirty="0">
                <a:latin typeface="Open Sans SemiBold" panose="020B0606030504020204" pitchFamily="34" charset="0"/>
                <a:ea typeface="Open Sans SemiBold" panose="020B0606030504020204" pitchFamily="34" charset="0"/>
                <a:cs typeface="Open Sans SemiBold" panose="020B0606030504020204" pitchFamily="34" charset="0"/>
              </a:rPr>
              <a:t>In relation to the R exercise</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many species of butterfly are there? How do you weigh the different lines of evidence? What caveats limit the inferences you can make? How could you address them? </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Taking a broader view, do you think we tend to underestimate or overestimate biodiversity?</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does the Drosophila mating experiment inform our understanding of speciation? Can you explain why the pattern of the evolution of premating isolation differs for allopatric and sympatric species pairs? What does it mean for the importance of reinforcement?</a:t>
            </a: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How and why might evolution in different environments impact reproductive isolation? As fly lines evolved in different environments, what do you think happened? Can you speculate how that may have impacted reproductive isolation?</a:t>
            </a:r>
          </a:p>
          <a:p>
            <a:pPr>
              <a:spcAft>
                <a:spcPts val="1200"/>
              </a:spcAft>
            </a:pPr>
            <a:endParaRPr lang="en-US" sz="1400" dirty="0">
              <a:latin typeface="Open Sans Light" panose="020B0306030504020204" pitchFamily="34" charset="0"/>
              <a:ea typeface="Open Sans Light" panose="020B0306030504020204" pitchFamily="34" charset="0"/>
              <a:cs typeface="Open Sans Light" panose="020B0306030504020204" pitchFamily="34" charset="0"/>
            </a:endParaRPr>
          </a:p>
          <a:p>
            <a:pPr>
              <a:spcAft>
                <a:spcPts val="1200"/>
              </a:spcAft>
            </a:pPr>
            <a:endParaRPr lang="en-US" sz="1400" dirty="0">
              <a:latin typeface="Open Sans Light" panose="020B0306030504020204" pitchFamily="34" charset="0"/>
              <a:ea typeface="Open Sans Light" panose="020B0306030504020204" pitchFamily="34" charset="0"/>
              <a:cs typeface="Open Sans Light" panose="020B0306030504020204" pitchFamily="34" charset="0"/>
            </a:endParaRPr>
          </a:p>
          <a:p>
            <a:pPr>
              <a:spcAft>
                <a:spcPts val="12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Before you get started:</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Make sure to introduce each other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Choose a timekeeper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Choose a reporter</a:t>
            </a:r>
          </a:p>
          <a:p>
            <a:pPr marL="460375">
              <a:spcAft>
                <a:spcPts val="600"/>
              </a:spcAft>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Breakout groups for 20 minutes</a:t>
            </a:r>
          </a:p>
        </p:txBody>
      </p:sp>
    </p:spTree>
    <p:extLst>
      <p:ext uri="{BB962C8B-B14F-4D97-AF65-F5344CB8AC3E}">
        <p14:creationId xmlns:p14="http://schemas.microsoft.com/office/powerpoint/2010/main" val="1042484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744626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Evolution in extreme environments</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4572000" cy="646331"/>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Is it adaptation or are these fish just naturally tolerant?</a:t>
            </a:r>
          </a:p>
        </p:txBody>
      </p:sp>
      <p:pic>
        <p:nvPicPr>
          <p:cNvPr id="8" name="Picture 7" descr="Chart, bar chart&#10;&#10;Description automatically generated">
            <a:extLst>
              <a:ext uri="{FF2B5EF4-FFF2-40B4-BE49-F238E27FC236}">
                <a16:creationId xmlns:a16="http://schemas.microsoft.com/office/drawing/2014/main" id="{311E4C63-77AC-1F4D-84EA-F199552EFEC5}"/>
              </a:ext>
            </a:extLst>
          </p:cNvPr>
          <p:cNvPicPr>
            <a:picLocks noChangeAspect="1"/>
          </p:cNvPicPr>
          <p:nvPr/>
        </p:nvPicPr>
        <p:blipFill rotWithShape="1">
          <a:blip r:embed="rId2"/>
          <a:srcRect r="15364"/>
          <a:stretch/>
        </p:blipFill>
        <p:spPr>
          <a:xfrm>
            <a:off x="6372819" y="2614808"/>
            <a:ext cx="5819181" cy="4243192"/>
          </a:xfrm>
          <a:prstGeom prst="rect">
            <a:avLst/>
          </a:prstGeom>
        </p:spPr>
      </p:pic>
      <p:pic>
        <p:nvPicPr>
          <p:cNvPr id="10" name="Picture 9" descr="Chart, box and whisker chart&#10;&#10;Description automatically generated">
            <a:extLst>
              <a:ext uri="{FF2B5EF4-FFF2-40B4-BE49-F238E27FC236}">
                <a16:creationId xmlns:a16="http://schemas.microsoft.com/office/drawing/2014/main" id="{5D1FA40C-7834-694A-BFD3-74EDE61AFEB9}"/>
              </a:ext>
            </a:extLst>
          </p:cNvPr>
          <p:cNvPicPr>
            <a:picLocks noChangeAspect="1"/>
          </p:cNvPicPr>
          <p:nvPr/>
        </p:nvPicPr>
        <p:blipFill>
          <a:blip r:embed="rId3"/>
          <a:stretch>
            <a:fillRect/>
          </a:stretch>
        </p:blipFill>
        <p:spPr>
          <a:xfrm>
            <a:off x="0" y="2614808"/>
            <a:ext cx="6687797" cy="4127326"/>
          </a:xfrm>
          <a:prstGeom prst="rect">
            <a:avLst/>
          </a:prstGeom>
        </p:spPr>
      </p:pic>
    </p:spTree>
    <p:extLst>
      <p:ext uri="{BB962C8B-B14F-4D97-AF65-F5344CB8AC3E}">
        <p14:creationId xmlns:p14="http://schemas.microsoft.com/office/powerpoint/2010/main" val="1847393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744626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Evolution in extreme environments</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4572000" cy="646331"/>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What  mechanisms mediate reproductive isolation?</a:t>
            </a:r>
          </a:p>
        </p:txBody>
      </p:sp>
      <p:pic>
        <p:nvPicPr>
          <p:cNvPr id="3" name="Picture 2" descr="Chart, bar chart&#10;&#10;Description automatically generated">
            <a:extLst>
              <a:ext uri="{FF2B5EF4-FFF2-40B4-BE49-F238E27FC236}">
                <a16:creationId xmlns:a16="http://schemas.microsoft.com/office/drawing/2014/main" id="{B43E2EAE-22EF-444C-80D9-42186AB90B29}"/>
              </a:ext>
            </a:extLst>
          </p:cNvPr>
          <p:cNvPicPr>
            <a:picLocks noChangeAspect="1"/>
          </p:cNvPicPr>
          <p:nvPr/>
        </p:nvPicPr>
        <p:blipFill>
          <a:blip r:embed="rId2"/>
          <a:stretch>
            <a:fillRect/>
          </a:stretch>
        </p:blipFill>
        <p:spPr>
          <a:xfrm>
            <a:off x="3881124" y="1729003"/>
            <a:ext cx="8310876" cy="5128998"/>
          </a:xfrm>
          <a:prstGeom prst="rect">
            <a:avLst/>
          </a:prstGeom>
        </p:spPr>
      </p:pic>
    </p:spTree>
    <p:extLst>
      <p:ext uri="{BB962C8B-B14F-4D97-AF65-F5344CB8AC3E}">
        <p14:creationId xmlns:p14="http://schemas.microsoft.com/office/powerpoint/2010/main" val="145476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CAA3B746-E405-7844-8FD4-F853CDAEA1B1}"/>
              </a:ext>
            </a:extLst>
          </p:cNvPr>
          <p:cNvPicPr>
            <a:picLocks noChangeAspect="1"/>
          </p:cNvPicPr>
          <p:nvPr/>
        </p:nvPicPr>
        <p:blipFill>
          <a:blip r:embed="rId2"/>
          <a:stretch>
            <a:fillRect/>
          </a:stretch>
        </p:blipFill>
        <p:spPr>
          <a:xfrm>
            <a:off x="4828235" y="833723"/>
            <a:ext cx="7225663" cy="4459266"/>
          </a:xfrm>
          <a:prstGeom prst="rect">
            <a:avLst/>
          </a:prstGeom>
        </p:spPr>
      </p:pic>
      <p:sp>
        <p:nvSpPr>
          <p:cNvPr id="6" name="TextBox 5">
            <a:extLst>
              <a:ext uri="{FF2B5EF4-FFF2-40B4-BE49-F238E27FC236}">
                <a16:creationId xmlns:a16="http://schemas.microsoft.com/office/drawing/2014/main" id="{47C2046D-A763-EB48-9FCA-257326750CE9}"/>
              </a:ext>
            </a:extLst>
          </p:cNvPr>
          <p:cNvSpPr txBox="1"/>
          <p:nvPr/>
        </p:nvSpPr>
        <p:spPr>
          <a:xfrm>
            <a:off x="0" y="0"/>
            <a:ext cx="4156907"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How many species?</a:t>
            </a:r>
          </a:p>
        </p:txBody>
      </p:sp>
      <p:pic>
        <p:nvPicPr>
          <p:cNvPr id="8" name="Picture 7" descr="Diagram&#10;&#10;Description automatically generated">
            <a:extLst>
              <a:ext uri="{FF2B5EF4-FFF2-40B4-BE49-F238E27FC236}">
                <a16:creationId xmlns:a16="http://schemas.microsoft.com/office/drawing/2014/main" id="{F78C042F-B8DA-C645-A97F-79A8971E6D2E}"/>
              </a:ext>
            </a:extLst>
          </p:cNvPr>
          <p:cNvPicPr>
            <a:picLocks noChangeAspect="1"/>
          </p:cNvPicPr>
          <p:nvPr/>
        </p:nvPicPr>
        <p:blipFill>
          <a:blip r:embed="rId3"/>
          <a:stretch>
            <a:fillRect/>
          </a:stretch>
        </p:blipFill>
        <p:spPr>
          <a:xfrm>
            <a:off x="7363766" y="3878290"/>
            <a:ext cx="4828234" cy="2979710"/>
          </a:xfrm>
          <a:prstGeom prst="rect">
            <a:avLst/>
          </a:prstGeom>
        </p:spPr>
      </p:pic>
      <p:pic>
        <p:nvPicPr>
          <p:cNvPr id="10" name="Picture 9" descr="Chart, bar chart&#10;&#10;Description automatically generated">
            <a:extLst>
              <a:ext uri="{FF2B5EF4-FFF2-40B4-BE49-F238E27FC236}">
                <a16:creationId xmlns:a16="http://schemas.microsoft.com/office/drawing/2014/main" id="{55FB9EB9-9DD9-A747-AAB3-46D6F0DE0BC6}"/>
              </a:ext>
            </a:extLst>
          </p:cNvPr>
          <p:cNvPicPr>
            <a:picLocks noChangeAspect="1"/>
          </p:cNvPicPr>
          <p:nvPr/>
        </p:nvPicPr>
        <p:blipFill>
          <a:blip r:embed="rId4"/>
          <a:stretch>
            <a:fillRect/>
          </a:stretch>
        </p:blipFill>
        <p:spPr>
          <a:xfrm>
            <a:off x="245133" y="3996545"/>
            <a:ext cx="4445000" cy="2743200"/>
          </a:xfrm>
          <a:prstGeom prst="rect">
            <a:avLst/>
          </a:prstGeom>
        </p:spPr>
      </p:pic>
      <p:sp>
        <p:nvSpPr>
          <p:cNvPr id="11" name="Rectangle 10">
            <a:extLst>
              <a:ext uri="{FF2B5EF4-FFF2-40B4-BE49-F238E27FC236}">
                <a16:creationId xmlns:a16="http://schemas.microsoft.com/office/drawing/2014/main" id="{0CF532BA-1ED2-3546-84C6-386B1868D5F4}"/>
              </a:ext>
            </a:extLst>
          </p:cNvPr>
          <p:cNvSpPr/>
          <p:nvPr/>
        </p:nvSpPr>
        <p:spPr>
          <a:xfrm>
            <a:off x="4948569" y="464391"/>
            <a:ext cx="1430200" cy="369332"/>
          </a:xfrm>
          <a:prstGeom prst="rect">
            <a:avLst/>
          </a:prstGeom>
        </p:spPr>
        <p:txBody>
          <a:bodyPr wrap="non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Morphology</a:t>
            </a:r>
          </a:p>
        </p:txBody>
      </p:sp>
      <p:sp>
        <p:nvSpPr>
          <p:cNvPr id="12" name="Rectangle 11">
            <a:extLst>
              <a:ext uri="{FF2B5EF4-FFF2-40B4-BE49-F238E27FC236}">
                <a16:creationId xmlns:a16="http://schemas.microsoft.com/office/drawing/2014/main" id="{9EB2DD5E-8D01-3B47-9E80-C021EBB0FA8F}"/>
              </a:ext>
            </a:extLst>
          </p:cNvPr>
          <p:cNvSpPr/>
          <p:nvPr/>
        </p:nvSpPr>
        <p:spPr>
          <a:xfrm>
            <a:off x="8032060" y="3996545"/>
            <a:ext cx="1237839" cy="369332"/>
          </a:xfrm>
          <a:prstGeom prst="rect">
            <a:avLst/>
          </a:prstGeom>
        </p:spPr>
        <p:txBody>
          <a:bodyPr wrap="non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Phylogeny</a:t>
            </a:r>
          </a:p>
        </p:txBody>
      </p:sp>
      <p:sp>
        <p:nvSpPr>
          <p:cNvPr id="13" name="Rectangle 12">
            <a:extLst>
              <a:ext uri="{FF2B5EF4-FFF2-40B4-BE49-F238E27FC236}">
                <a16:creationId xmlns:a16="http://schemas.microsoft.com/office/drawing/2014/main" id="{50EBB5D2-F5F4-864F-9EC8-A205765BBF0A}"/>
              </a:ext>
            </a:extLst>
          </p:cNvPr>
          <p:cNvSpPr/>
          <p:nvPr/>
        </p:nvSpPr>
        <p:spPr>
          <a:xfrm>
            <a:off x="556109" y="3508958"/>
            <a:ext cx="1096775" cy="369332"/>
          </a:xfrm>
          <a:prstGeom prst="rect">
            <a:avLst/>
          </a:prstGeom>
        </p:spPr>
        <p:txBody>
          <a:bodyPr wrap="non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Behavior</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3237189" cy="646331"/>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How did you weigh different lines of evidence?</a:t>
            </a:r>
          </a:p>
        </p:txBody>
      </p:sp>
    </p:spTree>
    <p:extLst>
      <p:ext uri="{BB962C8B-B14F-4D97-AF65-F5344CB8AC3E}">
        <p14:creationId xmlns:p14="http://schemas.microsoft.com/office/powerpoint/2010/main" val="19771892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4156907"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How many species?</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3237189" cy="646331"/>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Cryptic species are common…</a:t>
            </a:r>
          </a:p>
        </p:txBody>
      </p:sp>
      <p:pic>
        <p:nvPicPr>
          <p:cNvPr id="2" name="Picture 1">
            <a:extLst>
              <a:ext uri="{FF2B5EF4-FFF2-40B4-BE49-F238E27FC236}">
                <a16:creationId xmlns:a16="http://schemas.microsoft.com/office/drawing/2014/main" id="{E5EA3976-8DA9-5446-9A7B-F28507315262}"/>
              </a:ext>
            </a:extLst>
          </p:cNvPr>
          <p:cNvPicPr>
            <a:picLocks noChangeAspect="1"/>
          </p:cNvPicPr>
          <p:nvPr/>
        </p:nvPicPr>
        <p:blipFill>
          <a:blip r:embed="rId2"/>
          <a:stretch>
            <a:fillRect/>
          </a:stretch>
        </p:blipFill>
        <p:spPr>
          <a:xfrm>
            <a:off x="7922449" y="2671145"/>
            <a:ext cx="3898900" cy="3873500"/>
          </a:xfrm>
          <a:prstGeom prst="rect">
            <a:avLst/>
          </a:prstGeom>
        </p:spPr>
      </p:pic>
      <p:pic>
        <p:nvPicPr>
          <p:cNvPr id="15" name="Picture 14">
            <a:extLst>
              <a:ext uri="{FF2B5EF4-FFF2-40B4-BE49-F238E27FC236}">
                <a16:creationId xmlns:a16="http://schemas.microsoft.com/office/drawing/2014/main" id="{A56F308C-A176-5A48-B309-AF1CB00B2326}"/>
              </a:ext>
            </a:extLst>
          </p:cNvPr>
          <p:cNvPicPr>
            <a:picLocks noChangeAspect="1"/>
          </p:cNvPicPr>
          <p:nvPr/>
        </p:nvPicPr>
        <p:blipFill>
          <a:blip r:embed="rId3"/>
          <a:stretch>
            <a:fillRect/>
          </a:stretch>
        </p:blipFill>
        <p:spPr>
          <a:xfrm>
            <a:off x="4787932" y="2742970"/>
            <a:ext cx="2662727" cy="3801675"/>
          </a:xfrm>
          <a:prstGeom prst="rect">
            <a:avLst/>
          </a:prstGeom>
        </p:spPr>
      </p:pic>
      <p:pic>
        <p:nvPicPr>
          <p:cNvPr id="3" name="Picture 2">
            <a:extLst>
              <a:ext uri="{FF2B5EF4-FFF2-40B4-BE49-F238E27FC236}">
                <a16:creationId xmlns:a16="http://schemas.microsoft.com/office/drawing/2014/main" id="{0E2B6073-1B67-F44C-B2B0-427F5CA3C37E}"/>
              </a:ext>
            </a:extLst>
          </p:cNvPr>
          <p:cNvPicPr>
            <a:picLocks noChangeAspect="1"/>
          </p:cNvPicPr>
          <p:nvPr/>
        </p:nvPicPr>
        <p:blipFill>
          <a:blip r:embed="rId4"/>
          <a:stretch>
            <a:fillRect/>
          </a:stretch>
        </p:blipFill>
        <p:spPr>
          <a:xfrm>
            <a:off x="223051" y="2981761"/>
            <a:ext cx="4046501" cy="3337499"/>
          </a:xfrm>
          <a:prstGeom prst="rect">
            <a:avLst/>
          </a:prstGeom>
        </p:spPr>
      </p:pic>
    </p:spTree>
    <p:extLst>
      <p:ext uri="{BB962C8B-B14F-4D97-AF65-F5344CB8AC3E}">
        <p14:creationId xmlns:p14="http://schemas.microsoft.com/office/powerpoint/2010/main" val="5832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4156907"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How many species?</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3237189" cy="923330"/>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Cryptic species are common…</a:t>
            </a:r>
          </a:p>
          <a:p>
            <a:r>
              <a:rPr lang="en-US" dirty="0">
                <a:latin typeface="Open Sans Light" panose="020B0306030504020204" pitchFamily="34" charset="0"/>
                <a:ea typeface="Open Sans Light" panose="020B0306030504020204" pitchFamily="34" charset="0"/>
                <a:cs typeface="Open Sans Light" panose="020B0306030504020204" pitchFamily="34" charset="0"/>
              </a:rPr>
              <a:t>… so are false descriptions!</a:t>
            </a:r>
          </a:p>
        </p:txBody>
      </p:sp>
      <p:pic>
        <p:nvPicPr>
          <p:cNvPr id="7" name="Picture 6">
            <a:extLst>
              <a:ext uri="{FF2B5EF4-FFF2-40B4-BE49-F238E27FC236}">
                <a16:creationId xmlns:a16="http://schemas.microsoft.com/office/drawing/2014/main" id="{FAD6B25F-F260-FF41-B84A-00A129C3B16C}"/>
              </a:ext>
            </a:extLst>
          </p:cNvPr>
          <p:cNvPicPr>
            <a:picLocks noChangeAspect="1"/>
          </p:cNvPicPr>
          <p:nvPr/>
        </p:nvPicPr>
        <p:blipFill>
          <a:blip r:embed="rId2"/>
          <a:stretch>
            <a:fillRect/>
          </a:stretch>
        </p:blipFill>
        <p:spPr>
          <a:xfrm>
            <a:off x="73968" y="2096122"/>
            <a:ext cx="3935293" cy="1915176"/>
          </a:xfrm>
          <a:prstGeom prst="rect">
            <a:avLst/>
          </a:prstGeom>
        </p:spPr>
      </p:pic>
      <p:pic>
        <p:nvPicPr>
          <p:cNvPr id="8" name="Picture 7">
            <a:extLst>
              <a:ext uri="{FF2B5EF4-FFF2-40B4-BE49-F238E27FC236}">
                <a16:creationId xmlns:a16="http://schemas.microsoft.com/office/drawing/2014/main" id="{9769E3D3-ECA0-2E49-86AB-AE460E58F053}"/>
              </a:ext>
            </a:extLst>
          </p:cNvPr>
          <p:cNvPicPr>
            <a:picLocks noChangeAspect="1"/>
          </p:cNvPicPr>
          <p:nvPr/>
        </p:nvPicPr>
        <p:blipFill rotWithShape="1">
          <a:blip r:embed="rId3"/>
          <a:srcRect t="29646" b="4568"/>
          <a:stretch/>
        </p:blipFill>
        <p:spPr>
          <a:xfrm>
            <a:off x="70158" y="4942824"/>
            <a:ext cx="3939103" cy="1915176"/>
          </a:xfrm>
          <a:prstGeom prst="rect">
            <a:avLst/>
          </a:prstGeom>
        </p:spPr>
      </p:pic>
      <p:sp>
        <p:nvSpPr>
          <p:cNvPr id="9" name="TextBox 8">
            <a:extLst>
              <a:ext uri="{FF2B5EF4-FFF2-40B4-BE49-F238E27FC236}">
                <a16:creationId xmlns:a16="http://schemas.microsoft.com/office/drawing/2014/main" id="{35B5CE63-9CD8-1B40-B386-7148C64A5648}"/>
              </a:ext>
            </a:extLst>
          </p:cNvPr>
          <p:cNvSpPr txBox="1"/>
          <p:nvPr/>
        </p:nvSpPr>
        <p:spPr>
          <a:xfrm>
            <a:off x="0" y="4004882"/>
            <a:ext cx="2160528" cy="369332"/>
          </a:xfrm>
          <a:prstGeom prst="rect">
            <a:avLst/>
          </a:prstGeom>
          <a:noFill/>
        </p:spPr>
        <p:txBody>
          <a:bodyPr wrap="none" rtlCol="0">
            <a:spAutoFit/>
          </a:bodyPr>
          <a:lstStyle/>
          <a:p>
            <a:r>
              <a:rPr lang="en-US" b="1" i="1" dirty="0" err="1"/>
              <a:t>Plestiodon</a:t>
            </a:r>
            <a:r>
              <a:rPr lang="en-US" b="1" i="1" dirty="0"/>
              <a:t> </a:t>
            </a:r>
            <a:r>
              <a:rPr lang="en-US" b="1" i="1" dirty="0" err="1"/>
              <a:t>obsoletus</a:t>
            </a:r>
            <a:endParaRPr lang="en-US" dirty="0"/>
          </a:p>
        </p:txBody>
      </p:sp>
      <p:sp>
        <p:nvSpPr>
          <p:cNvPr id="10" name="TextBox 9">
            <a:extLst>
              <a:ext uri="{FF2B5EF4-FFF2-40B4-BE49-F238E27FC236}">
                <a16:creationId xmlns:a16="http://schemas.microsoft.com/office/drawing/2014/main" id="{125B44CE-9E96-374C-A1A0-9610711EA40D}"/>
              </a:ext>
            </a:extLst>
          </p:cNvPr>
          <p:cNvSpPr txBox="1"/>
          <p:nvPr/>
        </p:nvSpPr>
        <p:spPr>
          <a:xfrm>
            <a:off x="0" y="4595456"/>
            <a:ext cx="2594365" cy="369332"/>
          </a:xfrm>
          <a:prstGeom prst="rect">
            <a:avLst/>
          </a:prstGeom>
          <a:noFill/>
        </p:spPr>
        <p:txBody>
          <a:bodyPr wrap="none" rtlCol="0">
            <a:spAutoFit/>
          </a:bodyPr>
          <a:lstStyle>
            <a:defPPr>
              <a:defRPr lang="en-US"/>
            </a:defPPr>
            <a:lvl1pPr>
              <a:defRPr b="1" i="1"/>
            </a:lvl1pPr>
          </a:lstStyle>
          <a:p>
            <a:r>
              <a:rPr lang="en-US" dirty="0" err="1"/>
              <a:t>Lamprosaurus</a:t>
            </a:r>
            <a:r>
              <a:rPr lang="en-US" dirty="0"/>
              <a:t> </a:t>
            </a:r>
            <a:r>
              <a:rPr lang="en-US" dirty="0" err="1"/>
              <a:t>guttulatus</a:t>
            </a:r>
            <a:endParaRPr lang="en-US" dirty="0"/>
          </a:p>
        </p:txBody>
      </p:sp>
      <p:pic>
        <p:nvPicPr>
          <p:cNvPr id="11" name="Picture 10">
            <a:extLst>
              <a:ext uri="{FF2B5EF4-FFF2-40B4-BE49-F238E27FC236}">
                <a16:creationId xmlns:a16="http://schemas.microsoft.com/office/drawing/2014/main" id="{2FF6F56C-FD97-8949-B6AB-15E839FFD13B}"/>
              </a:ext>
            </a:extLst>
          </p:cNvPr>
          <p:cNvPicPr>
            <a:picLocks noChangeAspect="1"/>
          </p:cNvPicPr>
          <p:nvPr/>
        </p:nvPicPr>
        <p:blipFill>
          <a:blip r:embed="rId4"/>
          <a:stretch>
            <a:fillRect/>
          </a:stretch>
        </p:blipFill>
        <p:spPr>
          <a:xfrm>
            <a:off x="3682652" y="3300631"/>
            <a:ext cx="3290713" cy="2352860"/>
          </a:xfrm>
          <a:prstGeom prst="rect">
            <a:avLst/>
          </a:prstGeom>
        </p:spPr>
      </p:pic>
      <p:pic>
        <p:nvPicPr>
          <p:cNvPr id="16" name="Picture 15">
            <a:extLst>
              <a:ext uri="{FF2B5EF4-FFF2-40B4-BE49-F238E27FC236}">
                <a16:creationId xmlns:a16="http://schemas.microsoft.com/office/drawing/2014/main" id="{C3B57A69-E067-E040-A7ED-5DD30B68FFD7}"/>
              </a:ext>
            </a:extLst>
          </p:cNvPr>
          <p:cNvPicPr>
            <a:picLocks noChangeAspect="1"/>
          </p:cNvPicPr>
          <p:nvPr/>
        </p:nvPicPr>
        <p:blipFill>
          <a:blip r:embed="rId5"/>
          <a:stretch>
            <a:fillRect/>
          </a:stretch>
        </p:blipFill>
        <p:spPr>
          <a:xfrm>
            <a:off x="5316457" y="222093"/>
            <a:ext cx="4028624" cy="2945063"/>
          </a:xfrm>
          <a:prstGeom prst="rect">
            <a:avLst/>
          </a:prstGeom>
        </p:spPr>
      </p:pic>
      <p:pic>
        <p:nvPicPr>
          <p:cNvPr id="17" name="Picture 16">
            <a:extLst>
              <a:ext uri="{FF2B5EF4-FFF2-40B4-BE49-F238E27FC236}">
                <a16:creationId xmlns:a16="http://schemas.microsoft.com/office/drawing/2014/main" id="{9491CE80-D59C-F942-8049-23928EAD1EC2}"/>
              </a:ext>
            </a:extLst>
          </p:cNvPr>
          <p:cNvPicPr>
            <a:picLocks noChangeAspect="1"/>
          </p:cNvPicPr>
          <p:nvPr/>
        </p:nvPicPr>
        <p:blipFill>
          <a:blip r:embed="rId6"/>
          <a:stretch>
            <a:fillRect/>
          </a:stretch>
        </p:blipFill>
        <p:spPr>
          <a:xfrm>
            <a:off x="8096325" y="2832946"/>
            <a:ext cx="4021707" cy="2820545"/>
          </a:xfrm>
          <a:prstGeom prst="rect">
            <a:avLst/>
          </a:prstGeom>
        </p:spPr>
      </p:pic>
      <p:sp>
        <p:nvSpPr>
          <p:cNvPr id="18" name="TextBox 17">
            <a:extLst>
              <a:ext uri="{FF2B5EF4-FFF2-40B4-BE49-F238E27FC236}">
                <a16:creationId xmlns:a16="http://schemas.microsoft.com/office/drawing/2014/main" id="{F43C43D1-1E93-0842-811A-ED9AD7BAB8B8}"/>
              </a:ext>
            </a:extLst>
          </p:cNvPr>
          <p:cNvSpPr txBox="1"/>
          <p:nvPr/>
        </p:nvSpPr>
        <p:spPr>
          <a:xfrm>
            <a:off x="9424575" y="2130468"/>
            <a:ext cx="2900286"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Phenotypic plasticity in the gaudy commodore</a:t>
            </a:r>
          </a:p>
        </p:txBody>
      </p:sp>
    </p:spTree>
    <p:extLst>
      <p:ext uri="{BB962C8B-B14F-4D97-AF65-F5344CB8AC3E}">
        <p14:creationId xmlns:p14="http://schemas.microsoft.com/office/powerpoint/2010/main" val="2712683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4156907"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How many species?</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3237189" cy="923330"/>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Cryptic species are common…</a:t>
            </a:r>
          </a:p>
          <a:p>
            <a:r>
              <a:rPr lang="en-US" dirty="0">
                <a:latin typeface="Open Sans Light" panose="020B0306030504020204" pitchFamily="34" charset="0"/>
                <a:ea typeface="Open Sans Light" panose="020B0306030504020204" pitchFamily="34" charset="0"/>
                <a:cs typeface="Open Sans Light" panose="020B0306030504020204" pitchFamily="34" charset="0"/>
              </a:rPr>
              <a:t>… so are false descriptions!</a:t>
            </a:r>
          </a:p>
        </p:txBody>
      </p:sp>
      <p:pic>
        <p:nvPicPr>
          <p:cNvPr id="12" name="Picture 11">
            <a:extLst>
              <a:ext uri="{FF2B5EF4-FFF2-40B4-BE49-F238E27FC236}">
                <a16:creationId xmlns:a16="http://schemas.microsoft.com/office/drawing/2014/main" id="{028A978A-EE0B-9046-84B6-5C1CDB037888}"/>
              </a:ext>
            </a:extLst>
          </p:cNvPr>
          <p:cNvPicPr>
            <a:picLocks noChangeAspect="1"/>
          </p:cNvPicPr>
          <p:nvPr/>
        </p:nvPicPr>
        <p:blipFill>
          <a:blip r:embed="rId2"/>
          <a:stretch>
            <a:fillRect/>
          </a:stretch>
        </p:blipFill>
        <p:spPr>
          <a:xfrm>
            <a:off x="4616967" y="1454775"/>
            <a:ext cx="7129570" cy="1312664"/>
          </a:xfrm>
          <a:prstGeom prst="rect">
            <a:avLst/>
          </a:prstGeom>
        </p:spPr>
      </p:pic>
      <p:pic>
        <p:nvPicPr>
          <p:cNvPr id="13" name="Picture 12">
            <a:extLst>
              <a:ext uri="{FF2B5EF4-FFF2-40B4-BE49-F238E27FC236}">
                <a16:creationId xmlns:a16="http://schemas.microsoft.com/office/drawing/2014/main" id="{123F60FB-FD7A-AB4A-B84D-607A31FEE6A4}"/>
              </a:ext>
            </a:extLst>
          </p:cNvPr>
          <p:cNvPicPr>
            <a:picLocks noChangeAspect="1"/>
          </p:cNvPicPr>
          <p:nvPr/>
        </p:nvPicPr>
        <p:blipFill>
          <a:blip r:embed="rId3"/>
          <a:stretch>
            <a:fillRect/>
          </a:stretch>
        </p:blipFill>
        <p:spPr>
          <a:xfrm>
            <a:off x="234329" y="2642939"/>
            <a:ext cx="3604346" cy="3914320"/>
          </a:xfrm>
          <a:prstGeom prst="rect">
            <a:avLst/>
          </a:prstGeom>
        </p:spPr>
      </p:pic>
      <p:sp>
        <p:nvSpPr>
          <p:cNvPr id="15" name="TextBox 14">
            <a:extLst>
              <a:ext uri="{FF2B5EF4-FFF2-40B4-BE49-F238E27FC236}">
                <a16:creationId xmlns:a16="http://schemas.microsoft.com/office/drawing/2014/main" id="{4B2098E1-9A7A-2146-A567-D17FEFE77F7E}"/>
              </a:ext>
            </a:extLst>
          </p:cNvPr>
          <p:cNvSpPr txBox="1"/>
          <p:nvPr/>
        </p:nvSpPr>
        <p:spPr>
          <a:xfrm>
            <a:off x="3838675" y="2891939"/>
            <a:ext cx="2994731" cy="3416320"/>
          </a:xfrm>
          <a:prstGeom prst="rect">
            <a:avLst/>
          </a:prstGeom>
          <a:noFill/>
        </p:spPr>
        <p:txBody>
          <a:bodyPr wrap="none" rtlCol="0">
            <a:spAutoFit/>
          </a:bodyPr>
          <a:lstStyle/>
          <a:p>
            <a:r>
              <a:rPr lang="en-US" sz="2400" dirty="0" err="1">
                <a:latin typeface="Helvetica Neue" panose="02000503000000020004" pitchFamily="2" charset="0"/>
                <a:ea typeface="Helvetica Neue" panose="02000503000000020004" pitchFamily="2" charset="0"/>
                <a:cs typeface="Helvetica Neue" panose="02000503000000020004" pitchFamily="2" charset="0"/>
              </a:rPr>
              <a:t>Mirapinnidae</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err="1">
                <a:latin typeface="Helvetica Neue" panose="02000503000000020004" pitchFamily="2" charset="0"/>
                <a:ea typeface="Helvetica Neue" panose="02000503000000020004" pitchFamily="2" charset="0"/>
                <a:cs typeface="Helvetica Neue" panose="02000503000000020004" pitchFamily="2" charset="0"/>
              </a:rPr>
              <a:t>Megalommycteridae</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p>
            <a:r>
              <a:rPr lang="en-US" sz="2400" dirty="0" err="1">
                <a:latin typeface="Helvetica Neue" panose="02000503000000020004" pitchFamily="2" charset="0"/>
                <a:ea typeface="Helvetica Neue" panose="02000503000000020004" pitchFamily="2" charset="0"/>
                <a:cs typeface="Helvetica Neue" panose="02000503000000020004" pitchFamily="2" charset="0"/>
              </a:rPr>
              <a:t>Cetomimidae</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793942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6918882"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Evolution of pre-mating isolation</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4765364" cy="1200329"/>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How does this inform our understanding of speciation?</a:t>
            </a:r>
          </a:p>
          <a:p>
            <a:r>
              <a:rPr lang="en-US" dirty="0">
                <a:latin typeface="Open Sans Light" panose="020B0306030504020204" pitchFamily="34" charset="0"/>
                <a:ea typeface="Open Sans Light" panose="020B0306030504020204" pitchFamily="34" charset="0"/>
                <a:cs typeface="Open Sans Light" panose="020B0306030504020204" pitchFamily="34" charset="0"/>
              </a:rPr>
              <a:t>What does this mean for the importance of reinforcement?</a:t>
            </a:r>
          </a:p>
        </p:txBody>
      </p:sp>
      <p:pic>
        <p:nvPicPr>
          <p:cNvPr id="3" name="Picture 2" descr="Chart, scatter chart&#10;&#10;Description automatically generated">
            <a:extLst>
              <a:ext uri="{FF2B5EF4-FFF2-40B4-BE49-F238E27FC236}">
                <a16:creationId xmlns:a16="http://schemas.microsoft.com/office/drawing/2014/main" id="{88E162E7-26C3-2F43-807E-642337A3F551}"/>
              </a:ext>
            </a:extLst>
          </p:cNvPr>
          <p:cNvPicPr>
            <a:picLocks noChangeAspect="1"/>
          </p:cNvPicPr>
          <p:nvPr/>
        </p:nvPicPr>
        <p:blipFill>
          <a:blip r:embed="rId2"/>
          <a:stretch>
            <a:fillRect/>
          </a:stretch>
        </p:blipFill>
        <p:spPr>
          <a:xfrm>
            <a:off x="4246322" y="2080645"/>
            <a:ext cx="7741085" cy="4777355"/>
          </a:xfrm>
          <a:prstGeom prst="rect">
            <a:avLst/>
          </a:prstGeom>
        </p:spPr>
      </p:pic>
    </p:spTree>
    <p:extLst>
      <p:ext uri="{BB962C8B-B14F-4D97-AF65-F5344CB8AC3E}">
        <p14:creationId xmlns:p14="http://schemas.microsoft.com/office/powerpoint/2010/main" val="3632585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6918882"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Evolution of pre-mating isolation</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4765364" cy="923330"/>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Allopatric speciation takes a long time to complete, and reproductive isolation is almost impossible to quantify</a:t>
            </a:r>
          </a:p>
        </p:txBody>
      </p:sp>
      <p:pic>
        <p:nvPicPr>
          <p:cNvPr id="5" name="Picture 4">
            <a:extLst>
              <a:ext uri="{FF2B5EF4-FFF2-40B4-BE49-F238E27FC236}">
                <a16:creationId xmlns:a16="http://schemas.microsoft.com/office/drawing/2014/main" id="{42F67558-EDF5-C24D-8D95-37BFD06CB681}"/>
              </a:ext>
            </a:extLst>
          </p:cNvPr>
          <p:cNvPicPr>
            <a:picLocks noChangeAspect="1"/>
          </p:cNvPicPr>
          <p:nvPr/>
        </p:nvPicPr>
        <p:blipFill>
          <a:blip r:embed="rId2"/>
          <a:stretch>
            <a:fillRect/>
          </a:stretch>
        </p:blipFill>
        <p:spPr>
          <a:xfrm>
            <a:off x="7199425" y="1299045"/>
            <a:ext cx="4442276" cy="2496880"/>
          </a:xfrm>
          <a:prstGeom prst="rect">
            <a:avLst/>
          </a:prstGeom>
        </p:spPr>
      </p:pic>
      <p:pic>
        <p:nvPicPr>
          <p:cNvPr id="7" name="Picture 6">
            <a:extLst>
              <a:ext uri="{FF2B5EF4-FFF2-40B4-BE49-F238E27FC236}">
                <a16:creationId xmlns:a16="http://schemas.microsoft.com/office/drawing/2014/main" id="{6585EA40-6DD8-4C4F-90DC-6F7D58FA700D}"/>
              </a:ext>
            </a:extLst>
          </p:cNvPr>
          <p:cNvPicPr>
            <a:picLocks noChangeAspect="1"/>
          </p:cNvPicPr>
          <p:nvPr/>
        </p:nvPicPr>
        <p:blipFill rotWithShape="1">
          <a:blip r:embed="rId3"/>
          <a:srcRect t="7582" b="8157"/>
          <a:stretch/>
        </p:blipFill>
        <p:spPr>
          <a:xfrm flipH="1">
            <a:off x="7199425" y="4013905"/>
            <a:ext cx="4442181" cy="2496827"/>
          </a:xfrm>
          <a:prstGeom prst="rect">
            <a:avLst/>
          </a:prstGeom>
        </p:spPr>
      </p:pic>
      <p:pic>
        <p:nvPicPr>
          <p:cNvPr id="2" name="Picture 1">
            <a:extLst>
              <a:ext uri="{FF2B5EF4-FFF2-40B4-BE49-F238E27FC236}">
                <a16:creationId xmlns:a16="http://schemas.microsoft.com/office/drawing/2014/main" id="{4BB7D50C-617A-B947-8C5B-B6EF6349C64D}"/>
              </a:ext>
            </a:extLst>
          </p:cNvPr>
          <p:cNvPicPr>
            <a:picLocks noChangeAspect="1"/>
          </p:cNvPicPr>
          <p:nvPr/>
        </p:nvPicPr>
        <p:blipFill>
          <a:blip r:embed="rId4"/>
          <a:stretch>
            <a:fillRect/>
          </a:stretch>
        </p:blipFill>
        <p:spPr>
          <a:xfrm>
            <a:off x="168902" y="3481952"/>
            <a:ext cx="6010578" cy="3028780"/>
          </a:xfrm>
          <a:prstGeom prst="rect">
            <a:avLst/>
          </a:prstGeom>
        </p:spPr>
      </p:pic>
    </p:spTree>
    <p:extLst>
      <p:ext uri="{BB962C8B-B14F-4D97-AF65-F5344CB8AC3E}">
        <p14:creationId xmlns:p14="http://schemas.microsoft.com/office/powerpoint/2010/main" val="2893919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1052082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Experimental evolution and reproductive isolation</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4572000" cy="923330"/>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How and why might evolution in different environments impact reproductive isolation?</a:t>
            </a:r>
          </a:p>
        </p:txBody>
      </p:sp>
      <p:pic>
        <p:nvPicPr>
          <p:cNvPr id="4" name="Picture 3" descr="Chart, box and whisker chart&#10;&#10;Description automatically generated">
            <a:extLst>
              <a:ext uri="{FF2B5EF4-FFF2-40B4-BE49-F238E27FC236}">
                <a16:creationId xmlns:a16="http://schemas.microsoft.com/office/drawing/2014/main" id="{721805B9-BF98-A74A-A99E-85E877A553F1}"/>
              </a:ext>
            </a:extLst>
          </p:cNvPr>
          <p:cNvPicPr>
            <a:picLocks noChangeAspect="1"/>
          </p:cNvPicPr>
          <p:nvPr/>
        </p:nvPicPr>
        <p:blipFill>
          <a:blip r:embed="rId2"/>
          <a:stretch>
            <a:fillRect/>
          </a:stretch>
        </p:blipFill>
        <p:spPr>
          <a:xfrm>
            <a:off x="146276" y="3056351"/>
            <a:ext cx="6160079" cy="3801649"/>
          </a:xfrm>
          <a:prstGeom prst="rect">
            <a:avLst/>
          </a:prstGeom>
        </p:spPr>
      </p:pic>
      <p:pic>
        <p:nvPicPr>
          <p:cNvPr id="7" name="Picture 6" descr="Diagram&#10;&#10;Description automatically generated">
            <a:extLst>
              <a:ext uri="{FF2B5EF4-FFF2-40B4-BE49-F238E27FC236}">
                <a16:creationId xmlns:a16="http://schemas.microsoft.com/office/drawing/2014/main" id="{8EC03FE4-4739-5D44-809A-87D6A1DAE652}"/>
              </a:ext>
            </a:extLst>
          </p:cNvPr>
          <p:cNvPicPr>
            <a:picLocks noChangeAspect="1"/>
          </p:cNvPicPr>
          <p:nvPr/>
        </p:nvPicPr>
        <p:blipFill rotWithShape="1">
          <a:blip r:embed="rId3"/>
          <a:srcRect r="27723"/>
          <a:stretch/>
        </p:blipFill>
        <p:spPr>
          <a:xfrm>
            <a:off x="5627948" y="1268433"/>
            <a:ext cx="6118589" cy="3213414"/>
          </a:xfrm>
          <a:prstGeom prst="rect">
            <a:avLst/>
          </a:prstGeom>
        </p:spPr>
      </p:pic>
    </p:spTree>
    <p:extLst>
      <p:ext uri="{BB962C8B-B14F-4D97-AF65-F5344CB8AC3E}">
        <p14:creationId xmlns:p14="http://schemas.microsoft.com/office/powerpoint/2010/main" val="1218274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2046D-A763-EB48-9FCA-257326750CE9}"/>
              </a:ext>
            </a:extLst>
          </p:cNvPr>
          <p:cNvSpPr txBox="1"/>
          <p:nvPr/>
        </p:nvSpPr>
        <p:spPr>
          <a:xfrm>
            <a:off x="0" y="0"/>
            <a:ext cx="10520829" cy="584775"/>
          </a:xfrm>
          <a:prstGeom prst="rect">
            <a:avLst/>
          </a:prstGeom>
          <a:noFill/>
        </p:spPr>
        <p:txBody>
          <a:bodyPr wrap="none" rtlCol="0">
            <a:spAutoFit/>
          </a:bodyPr>
          <a:lstStyle/>
          <a:p>
            <a:r>
              <a:rPr lang="en-US" sz="3200" b="1" dirty="0">
                <a:latin typeface="Open Sans ExtraBold" panose="020B0606030504020204" pitchFamily="34" charset="0"/>
                <a:ea typeface="Open Sans ExtraBold" panose="020B0606030504020204" pitchFamily="34" charset="0"/>
                <a:cs typeface="Open Sans ExtraBold" panose="020B0606030504020204" pitchFamily="34" charset="0"/>
              </a:rPr>
              <a:t>Experimental evolution and reproductive isolation</a:t>
            </a:r>
          </a:p>
        </p:txBody>
      </p:sp>
      <p:sp>
        <p:nvSpPr>
          <p:cNvPr id="14" name="Rectangle 13">
            <a:extLst>
              <a:ext uri="{FF2B5EF4-FFF2-40B4-BE49-F238E27FC236}">
                <a16:creationId xmlns:a16="http://schemas.microsoft.com/office/drawing/2014/main" id="{054D223F-EA89-2849-9DFD-E54EF8BA6DE1}"/>
              </a:ext>
            </a:extLst>
          </p:cNvPr>
          <p:cNvSpPr/>
          <p:nvPr/>
        </p:nvSpPr>
        <p:spPr>
          <a:xfrm>
            <a:off x="445463" y="833723"/>
            <a:ext cx="4572000" cy="2031325"/>
          </a:xfrm>
          <a:prstGeom prst="rect">
            <a:avLst/>
          </a:prstGeom>
        </p:spPr>
        <p:txBody>
          <a:bodyPr wrap="square">
            <a:spAutoFit/>
          </a:bodyPr>
          <a:lstStyle/>
          <a:p>
            <a:r>
              <a:rPr lang="en-US" dirty="0">
                <a:latin typeface="Open Sans Light" panose="020B0306030504020204" pitchFamily="34" charset="0"/>
                <a:ea typeface="Open Sans Light" panose="020B0306030504020204" pitchFamily="34" charset="0"/>
                <a:cs typeface="Open Sans Light" panose="020B0306030504020204" pitchFamily="34" charset="0"/>
              </a:rPr>
              <a:t>Evolution in different environments can inadvertently lead to reproductive isolation</a:t>
            </a:r>
          </a:p>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r>
              <a:rPr lang="en-US" dirty="0">
                <a:latin typeface="Open Sans Light" panose="020B0306030504020204" pitchFamily="34" charset="0"/>
                <a:ea typeface="Open Sans Light" panose="020B0306030504020204" pitchFamily="34" charset="0"/>
                <a:cs typeface="Open Sans Light" panose="020B0306030504020204" pitchFamily="34" charset="0"/>
              </a:rPr>
              <a:t>Virtually any mechanism can be involved</a:t>
            </a:r>
          </a:p>
          <a:p>
            <a:endParaRPr lang="en-US" dirty="0">
              <a:latin typeface="Open Sans Light" panose="020B0306030504020204" pitchFamily="34" charset="0"/>
              <a:ea typeface="Open Sans Light" panose="020B0306030504020204" pitchFamily="34" charset="0"/>
              <a:cs typeface="Open Sans Light" panose="020B0306030504020204" pitchFamily="34" charset="0"/>
            </a:endParaRPr>
          </a:p>
          <a:p>
            <a:r>
              <a:rPr lang="en-US" dirty="0">
                <a:latin typeface="Open Sans Light" panose="020B0306030504020204" pitchFamily="34" charset="0"/>
                <a:ea typeface="Open Sans Light" panose="020B0306030504020204" pitchFamily="34" charset="0"/>
                <a:cs typeface="Open Sans Light" panose="020B0306030504020204" pitchFamily="34" charset="0"/>
              </a:rPr>
              <a:t>Virtually any spatial arrangement can be involved</a:t>
            </a:r>
          </a:p>
        </p:txBody>
      </p:sp>
      <p:pic>
        <p:nvPicPr>
          <p:cNvPr id="3" name="Picture 2" descr="Table&#10;&#10;Description automatically generated">
            <a:extLst>
              <a:ext uri="{FF2B5EF4-FFF2-40B4-BE49-F238E27FC236}">
                <a16:creationId xmlns:a16="http://schemas.microsoft.com/office/drawing/2014/main" id="{92552C40-B183-C140-87CD-5E4B2D3188D6}"/>
              </a:ext>
            </a:extLst>
          </p:cNvPr>
          <p:cNvPicPr>
            <a:picLocks noChangeAspect="1"/>
          </p:cNvPicPr>
          <p:nvPr/>
        </p:nvPicPr>
        <p:blipFill>
          <a:blip r:embed="rId2"/>
          <a:stretch>
            <a:fillRect/>
          </a:stretch>
        </p:blipFill>
        <p:spPr>
          <a:xfrm>
            <a:off x="129857" y="4201062"/>
            <a:ext cx="7786961" cy="2532919"/>
          </a:xfrm>
          <a:prstGeom prst="rect">
            <a:avLst/>
          </a:prstGeom>
        </p:spPr>
      </p:pic>
      <p:pic>
        <p:nvPicPr>
          <p:cNvPr id="5" name="Picture 4">
            <a:extLst>
              <a:ext uri="{FF2B5EF4-FFF2-40B4-BE49-F238E27FC236}">
                <a16:creationId xmlns:a16="http://schemas.microsoft.com/office/drawing/2014/main" id="{232AC6AD-84FD-8A45-9B76-7467528AD7D9}"/>
              </a:ext>
            </a:extLst>
          </p:cNvPr>
          <p:cNvPicPr>
            <a:picLocks noChangeAspect="1"/>
          </p:cNvPicPr>
          <p:nvPr/>
        </p:nvPicPr>
        <p:blipFill>
          <a:blip r:embed="rId3"/>
          <a:stretch>
            <a:fillRect/>
          </a:stretch>
        </p:blipFill>
        <p:spPr>
          <a:xfrm>
            <a:off x="8168663" y="1433887"/>
            <a:ext cx="3838777" cy="5195845"/>
          </a:xfrm>
          <a:prstGeom prst="rect">
            <a:avLst/>
          </a:prstGeom>
        </p:spPr>
      </p:pic>
    </p:spTree>
    <p:extLst>
      <p:ext uri="{BB962C8B-B14F-4D97-AF65-F5344CB8AC3E}">
        <p14:creationId xmlns:p14="http://schemas.microsoft.com/office/powerpoint/2010/main" val="3697402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340</Words>
  <Application>Microsoft Macintosh PowerPoint</Application>
  <PresentationFormat>Widescreen</PresentationFormat>
  <Paragraphs>55</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Calibri Light</vt:lpstr>
      <vt:lpstr>Helvetica Neue</vt:lpstr>
      <vt:lpstr>Open Sans ExtraBold</vt:lpstr>
      <vt:lpstr>Open Sans Light</vt:lpstr>
      <vt:lpstr>Open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Michi Tobler</dc:creator>
  <cp:lastModifiedBy>Tobler, Michael</cp:lastModifiedBy>
  <cp:revision>4</cp:revision>
  <dcterms:created xsi:type="dcterms:W3CDTF">2020-11-05T03:11:05Z</dcterms:created>
  <dcterms:modified xsi:type="dcterms:W3CDTF">2023-10-18T15:56:23Z</dcterms:modified>
</cp:coreProperties>
</file>